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4"/>
  </p:handoutMasterIdLst>
  <p:sldIdLst>
    <p:sldId id="259" r:id="rId3"/>
    <p:sldId id="713" r:id="rId4"/>
    <p:sldId id="714" r:id="rId5"/>
    <p:sldId id="745" r:id="rId6"/>
    <p:sldId id="743" r:id="rId7"/>
    <p:sldId id="715" r:id="rId8"/>
    <p:sldId id="717" r:id="rId9"/>
    <p:sldId id="718" r:id="rId10"/>
    <p:sldId id="744" r:id="rId11"/>
    <p:sldId id="719" r:id="rId12"/>
    <p:sldId id="720" r:id="rId13"/>
  </p:sldIdLst>
  <p:sldSz cx="9144000" cy="6858000" type="screen4x3"/>
  <p:notesSz cx="6797675" cy="9926638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华文中宋" panose="020106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FF"/>
    <a:srgbClr val="3333FF"/>
    <a:srgbClr val="CC3300"/>
    <a:srgbClr val="FF3399"/>
    <a:srgbClr val="FFFFFF"/>
    <a:srgbClr val="66FF33"/>
    <a:srgbClr val="FFFF00"/>
    <a:srgbClr val="FF33CC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517" autoAdjust="0"/>
  </p:normalViewPr>
  <p:slideViewPr>
    <p:cSldViewPr>
      <p:cViewPr varScale="1">
        <p:scale>
          <a:sx n="74" d="100"/>
          <a:sy n="74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F5D8DF6-554C-46EC-8621-A4900D33FDC6}" type="datetimeFigureOut">
              <a:rPr lang="zh-CN" altLang="en-US"/>
              <a:pPr>
                <a:defRPr/>
              </a:pPr>
              <a:t>2023/1/29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D6E974-C897-4AF2-9129-8F43B581FF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936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37F17-38B7-4ACF-8811-3A9DEA5EBA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991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F63A9-ECE2-4D8F-88D2-28EF1482F4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98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88A3E-FDD4-44D9-94CF-220D6D0201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6860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571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046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46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136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865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069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644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69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7562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88E91E3-FB11-49EA-84BD-BC5D6DA1C6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4643"/>
            <a:ext cx="2232000" cy="60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576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30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52C9D3D-8A1E-499A-8D10-A066F12A3D9B}" type="datetimeFigureOut">
              <a:rPr lang="zh-CN" altLang="en-US" smtClean="0"/>
              <a:t>2023/1/29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25B5A0E-7324-495E-8AB9-988D2D2FD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6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AFCCF-9B73-4EC5-9440-08E95E1B76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6082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A2DC9-7085-4B27-8363-447A526340D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08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53B6A-488A-45BB-A1D9-BEE9426053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3572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0176C-7525-4A68-A967-09A93F205E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452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F6E37-0904-4F8C-BA2C-47705A1E0C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218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1491B-A5A0-4708-921B-894C603B0F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105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EFF48-ECE4-4EEC-A9BD-515AB573CC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71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内容占位符 3" descr="2副本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B921ABC-843D-4788-B599-8E2A2C0E7E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107950" y="6375400"/>
            <a:ext cx="863600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131D6724-966A-43CC-995B-ECA6D73C5058}" type="slidenum">
              <a:rPr lang="en-US" altLang="zh-CN" b="1" smtClean="0"/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zh-CN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25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899592" y="2060848"/>
            <a:ext cx="756101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6000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思想政治工作</a:t>
            </a:r>
            <a:endParaRPr lang="zh-CN" altLang="en-US" sz="6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8F55FE6A-6A21-494E-87AD-9D96BDE04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649" y="1628800"/>
            <a:ext cx="691276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疏导的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方法</a:t>
            </a:r>
            <a:endParaRPr lang="en-US" altLang="zh-CN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民主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方法</a:t>
            </a:r>
            <a:endParaRPr lang="en-US" altLang="zh-CN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讨论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方法</a:t>
            </a:r>
            <a:endParaRPr lang="en-US" altLang="zh-CN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批评与自我批评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方法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90A9930-8229-47F0-B530-E73F8FA492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36712"/>
            <a:ext cx="73564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六、思想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政治工作的</a:t>
            </a:r>
            <a:r>
              <a:rPr lang="zh-CN" altLang="zh-CN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方法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629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65EB362E-1AC0-4F70-B011-7B94B3C96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7" y="1412776"/>
            <a:ext cx="6840759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鲜明的党性和阶级性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广泛的群众性和社会性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严密的科学性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具体对象的针对性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教育过程的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连续性</a:t>
            </a:r>
            <a:r>
              <a:rPr lang="zh-CN" altLang="en-US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（支部活动每季度安排一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次与</a:t>
            </a:r>
            <a:r>
              <a:rPr lang="zh-CN" altLang="en-US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一年安排四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次的</a:t>
            </a:r>
            <a:r>
              <a:rPr lang="zh-CN" altLang="en-US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差别</a:t>
            </a:r>
            <a:r>
              <a:rPr lang="en-US" altLang="zh-CN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——</a:t>
            </a:r>
            <a:r>
              <a:rPr lang="zh-CN" altLang="en-US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不能</a:t>
            </a:r>
            <a:r>
              <a:rPr lang="zh-CN" altLang="en-US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一次性集中</a:t>
            </a:r>
            <a:r>
              <a:rPr lang="zh-CN" altLang="en-US" b="1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安排）。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D847A0E-6CE3-4F09-B2B0-F016392811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7" y="692696"/>
            <a:ext cx="54006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七、思想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政治工作的特点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260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794C4A2B-68D1-4589-994E-31CB37CC1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714" y="836712"/>
            <a:ext cx="7131694" cy="7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、思想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政治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工作的定义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54F0EB-1A60-4A15-9FDA-9AD129AC0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648" y="1412776"/>
            <a:ext cx="7056784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是一定的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阶级和政治集团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，为实现一定的政治目标，有目的地对人们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施加意识形态的影响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，以转变人们的思想和指导人们行动的社会行为。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D9E04AA-CC97-4F84-9F1B-C242C9129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12" y="4873516"/>
            <a:ext cx="8244408" cy="193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E45C163E-9971-43CB-B169-0CBD586DE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484784"/>
            <a:ext cx="727280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思想政治工作概念的形成与共产主义运动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密切相关</a:t>
            </a:r>
            <a:endParaRPr lang="en-US" altLang="zh-CN" b="1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  <a:cs typeface="宋体" panose="02010600030101010101" pitchFamily="2" charset="-122"/>
              </a:rPr>
              <a:t>   不同时期，思想政治工作的侧重点也有所不同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5BD6C35-9808-4C33-AB2A-1CAEE45E2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908720"/>
            <a:ext cx="6912768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二、思想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政治工作概念的形成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0898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98B99D87-3AB4-4A78-89B9-3D328B1CBE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1340768"/>
            <a:ext cx="727280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1920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年，列宁《在全俄省、县国民教育厅政治教育委员会工作会议上的讲话》中提出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政治教育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政治教育工作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的概念；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B8FEAAB-260A-4165-AE06-A5B89EABF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4221088"/>
            <a:ext cx="727280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1934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年，斯大林在苏联共产党第十七次代表大会的总结报告中，提出了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政治思想工作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思想工作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的概念。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5C163E-9971-43CB-B169-0CBD586DE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539221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在前苏联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007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4404C7B6-E95F-416A-BC3A-2F3303A5B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1340768"/>
            <a:ext cx="727280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1921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年，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中国共产党诞生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以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后，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较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长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时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期使用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</a:t>
            </a:r>
            <a:r>
              <a:rPr lang="zh-CN" altLang="zh-CN" b="1" dirty="0" smtClean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工作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概念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4D661E-37B2-44B1-B9FE-8BBD10C61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2780928"/>
            <a:ext cx="727280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1945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毛泽东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同志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在《论联合政府》中提出了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思想教育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的概念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45C163E-9971-43CB-B169-0CBD586DE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836712"/>
            <a:ext cx="539221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en-US" altLang="zh-CN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2. 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中国</a:t>
            </a:r>
            <a:endParaRPr lang="en-US" altLang="zh-CN" b="1" dirty="0">
              <a:solidFill>
                <a:srgbClr val="0000CC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1C50B08-DB95-484A-86C8-56E4597DB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4221088"/>
            <a:ext cx="727280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1951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刘少奇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同志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在《党在宣传战线上的任务》中第一次提出了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思想政治工作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的概念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049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14BCFD1F-6CD9-465D-8512-853692FEF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764704"/>
            <a:ext cx="7272808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1957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毛泽东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同志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在《关于正确处理人民内部矛盾的问题》一文中，对</a:t>
            </a:r>
            <a:r>
              <a:rPr lang="zh-CN" altLang="zh-CN" b="1" dirty="0">
                <a:solidFill>
                  <a:srgbClr val="FF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思想政治工作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作了进一步的阐述，此后一直沿用这个概念。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662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742CA52-C6A3-4D9B-B1F9-2E0C8F4A9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2132856"/>
            <a:ext cx="504056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解决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人们政治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立场、政治观点、政治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行为等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觉悟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问题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5F286598-96F1-4774-8E5E-45E7598EC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692696"/>
            <a:ext cx="4896544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811213" indent="-811213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三、思想政治工作要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解决的问题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58AFF9C-9888-4F9C-AB7F-CE981F5BB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4365104"/>
            <a:ext cx="504056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解决人们世界观、人生观、道德观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等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道德</a:t>
            </a:r>
            <a:r>
              <a:rPr lang="zh-CN" altLang="en-US" b="1" dirty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品质</a:t>
            </a:r>
            <a:r>
              <a:rPr lang="zh-CN" altLang="en-US" b="1" dirty="0" smtClean="0">
                <a:solidFill>
                  <a:srgbClr val="0000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问题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E51203E-1687-4704-9851-3F0D56E4CE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599" y="836712"/>
            <a:ext cx="2221865" cy="2880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39A5B94-394E-4D24-ABFA-34BC17CEA5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154" y="3824728"/>
            <a:ext cx="222731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8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A7587F3D-58D1-4298-AC3D-976988822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36712"/>
            <a:ext cx="73564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四、思想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政治工作的原则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3A04A57F-1008-4131-B759-32E80DA73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1628800"/>
            <a:ext cx="7632848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理论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联系实际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思想政治工作与业务工作相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结合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表扬与批评相结合、以表扬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为主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思想政治工作与物质利益相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结合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耐心说服教育与严格的组织纪律相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结合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身教同言教相结合</a:t>
            </a:r>
            <a:r>
              <a:rPr lang="zh-CN" altLang="zh-CN" b="1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zh-CN" b="1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身教重于言教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762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602E2815-A4AB-4E91-87BD-DFC43231E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36712"/>
            <a:ext cx="73564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None/>
              <a:defRPr/>
            </a:pP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五、思想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政治工作的形式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1D79B839-2DB0-4784-A10F-1C4B31E58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640" y="1628800"/>
            <a:ext cx="7261149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采用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口头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文字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等进行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说理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的教育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形式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；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457200" indent="-457200" algn="just" eaLnBrk="1" hangingPunct="1">
              <a:lnSpc>
                <a:spcPct val="150000"/>
              </a:lnSpc>
              <a:spcBef>
                <a:spcPct val="0"/>
              </a:spcBef>
              <a:buClr>
                <a:srgbClr val="FF00FF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采用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文学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、艺术、娱乐等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形象化</a:t>
            </a:r>
            <a:r>
              <a:rPr lang="zh-CN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的教育</a:t>
            </a:r>
            <a:r>
              <a:rPr lang="zh-CN" altLang="zh-CN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形式</a:t>
            </a:r>
            <a:r>
              <a:rPr lang="zh-CN" altLang="en-US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b="1" dirty="0">
              <a:latin typeface="华文中宋" panose="02010600040101010101" pitchFamily="2" charset="-122"/>
              <a:ea typeface="华文中宋" panose="0201060004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943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38116</TotalTime>
  <Words>386</Words>
  <Application>Microsoft Office PowerPoint</Application>
  <PresentationFormat>全屏显示(4:3)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等线</vt:lpstr>
      <vt:lpstr>等线 Light</vt:lpstr>
      <vt:lpstr>华文中宋</vt:lpstr>
      <vt:lpstr>宋体</vt:lpstr>
      <vt:lpstr>Arial</vt:lpstr>
      <vt:lpstr>Times New Roman</vt:lpstr>
      <vt:lpstr>默认设计模板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平安校园</dc:title>
  <dc:creator>User</dc:creator>
  <cp:lastModifiedBy>Windows 用户</cp:lastModifiedBy>
  <cp:revision>2451</cp:revision>
  <cp:lastPrinted>2015-05-15T03:46:38Z</cp:lastPrinted>
  <dcterms:created xsi:type="dcterms:W3CDTF">2013-04-09T07:57:57Z</dcterms:created>
  <dcterms:modified xsi:type="dcterms:W3CDTF">2023-01-29T05:12:02Z</dcterms:modified>
</cp:coreProperties>
</file>