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handoutMasterIdLst>
    <p:handoutMasterId r:id="rId11"/>
  </p:handoutMasterIdLst>
  <p:sldIdLst>
    <p:sldId id="259" r:id="rId3"/>
    <p:sldId id="727" r:id="rId4"/>
    <p:sldId id="728" r:id="rId5"/>
    <p:sldId id="729" r:id="rId6"/>
    <p:sldId id="732" r:id="rId7"/>
    <p:sldId id="730" r:id="rId8"/>
    <p:sldId id="731" r:id="rId9"/>
    <p:sldId id="733" r:id="rId10"/>
  </p:sldIdLst>
  <p:sldSz cx="9144000" cy="6858000" type="screen4x3"/>
  <p:notesSz cx="6797675" cy="9926638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文中宋" panose="0201060004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文中宋" panose="0201060004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文中宋" panose="0201060004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文中宋" panose="0201060004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文中宋" panose="0201060004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文中宋" panose="0201060004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文中宋" panose="0201060004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文中宋" panose="0201060004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文中宋" panose="0201060004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00FF"/>
    <a:srgbClr val="3333FF"/>
    <a:srgbClr val="CC3300"/>
    <a:srgbClr val="FF3399"/>
    <a:srgbClr val="FFFFFF"/>
    <a:srgbClr val="66FF33"/>
    <a:srgbClr val="FFFF00"/>
    <a:srgbClr val="FF33CC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517" autoAdjust="0"/>
  </p:normalViewPr>
  <p:slideViewPr>
    <p:cSldViewPr>
      <p:cViewPr varScale="1">
        <p:scale>
          <a:sx n="74" d="100"/>
          <a:sy n="74" d="100"/>
        </p:scale>
        <p:origin x="112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F5D8DF6-554C-46EC-8621-A4900D33FDC6}" type="datetimeFigureOut">
              <a:rPr lang="zh-CN" altLang="en-US"/>
              <a:pPr>
                <a:defRPr/>
              </a:pPr>
              <a:t>2023/3/4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4D6E974-C897-4AF2-9129-8F43B581FF7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19360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37F17-38B7-4ACF-8811-3A9DEA5EBAC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19912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FF63A9-ECE2-4D8F-88D2-28EF1482F4A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71986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C88A3E-FDD4-44D9-94CF-220D6D02012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568603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52C9D3D-8A1E-499A-8D10-A066F12A3D9B}" type="datetimeFigureOut">
              <a:rPr lang="zh-CN" altLang="en-US" smtClean="0"/>
              <a:t>2023/3/4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25B5A0E-7324-495E-8AB9-988D2D2FD5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65710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52C9D3D-8A1E-499A-8D10-A066F12A3D9B}" type="datetimeFigureOut">
              <a:rPr lang="zh-CN" altLang="en-US" smtClean="0"/>
              <a:t>2023/3/4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25B5A0E-7324-495E-8AB9-988D2D2FD5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90468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52C9D3D-8A1E-499A-8D10-A066F12A3D9B}" type="datetimeFigureOut">
              <a:rPr lang="zh-CN" altLang="en-US" smtClean="0"/>
              <a:t>2023/3/4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25B5A0E-7324-495E-8AB9-988D2D2FD5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5464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52C9D3D-8A1E-499A-8D10-A066F12A3D9B}" type="datetimeFigureOut">
              <a:rPr lang="zh-CN" altLang="en-US" smtClean="0"/>
              <a:t>2023/3/4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25B5A0E-7324-495E-8AB9-988D2D2FD5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11367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52C9D3D-8A1E-499A-8D10-A066F12A3D9B}" type="datetimeFigureOut">
              <a:rPr lang="zh-CN" altLang="en-US" smtClean="0"/>
              <a:t>2023/3/4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25B5A0E-7324-495E-8AB9-988D2D2FD5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48657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52C9D3D-8A1E-499A-8D10-A066F12A3D9B}" type="datetimeFigureOut">
              <a:rPr lang="zh-CN" altLang="en-US" smtClean="0"/>
              <a:t>2023/3/4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25B5A0E-7324-495E-8AB9-988D2D2FD5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70690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52C9D3D-8A1E-499A-8D10-A066F12A3D9B}" type="datetimeFigureOut">
              <a:rPr lang="zh-CN" altLang="en-US" smtClean="0"/>
              <a:t>2023/3/4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25B5A0E-7324-495E-8AB9-988D2D2FD5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56449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52C9D3D-8A1E-499A-8D10-A066F12A3D9B}" type="datetimeFigureOut">
              <a:rPr lang="zh-CN" altLang="en-US" smtClean="0"/>
              <a:t>2023/3/4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25B5A0E-7324-495E-8AB9-988D2D2FD5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069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27562" cy="6858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F88E91E3-FB11-49EA-84BD-BC5D6DA1C63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84643"/>
            <a:ext cx="2232000" cy="608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45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52C9D3D-8A1E-499A-8D10-A066F12A3D9B}" type="datetimeFigureOut">
              <a:rPr lang="zh-CN" altLang="en-US" smtClean="0"/>
              <a:t>2023/3/4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25B5A0E-7324-495E-8AB9-988D2D2FD5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35768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52C9D3D-8A1E-499A-8D10-A066F12A3D9B}" type="datetimeFigureOut">
              <a:rPr lang="zh-CN" altLang="en-US" smtClean="0"/>
              <a:t>2023/3/4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25B5A0E-7324-495E-8AB9-988D2D2FD5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9301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52C9D3D-8A1E-499A-8D10-A066F12A3D9B}" type="datetimeFigureOut">
              <a:rPr lang="zh-CN" altLang="en-US" smtClean="0"/>
              <a:t>2023/3/4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25B5A0E-7324-495E-8AB9-988D2D2FD5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6627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6AFCCF-9B73-4EC5-9440-08E95E1B769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06082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3A2DC9-7085-4B27-8363-447A526340D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9082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853B6A-488A-45BB-A1D9-BEE94260532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23572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E0176C-7525-4A68-A967-09A93F205EF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34524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DF6E37-0904-4F8C-BA2C-47705A1E0C3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22188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41491B-A5A0-4708-921B-894C603B0FD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11053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BEFF48-ECE4-4EEC-A9BD-515AB573CC4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9711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内容占位符 3" descr="2副本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panose="020B0604020202020204" pitchFamily="34" charset="0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panose="020B0604020202020204" pitchFamily="34" charset="0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1"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DB921ABC-843D-4788-B599-8E2A2C0E7E1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107950" y="6375400"/>
            <a:ext cx="863600" cy="3667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华文中宋" panose="0201060004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华文中宋" panose="0201060004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华文中宋" panose="0201060004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华文中宋" panose="0201060004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华文中宋" panose="020106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中宋" panose="020106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中宋" panose="020106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中宋" panose="020106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中宋" panose="020106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fld id="{131D6724-966A-43CC-995B-ECA6D73C5058}" type="slidenum">
              <a:rPr lang="en-US" altLang="zh-CN" b="1" smtClean="0"/>
              <a:pPr eaLnBrk="1" hangingPunct="1">
                <a:spcBef>
                  <a:spcPct val="50000"/>
                </a:spcBef>
                <a:defRPr/>
              </a:pPr>
              <a:t>‹#›</a:t>
            </a:fld>
            <a:endParaRPr lang="en-US" altLang="zh-CN" b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251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 txBox="1">
            <a:spLocks noChangeArrowheads="1"/>
          </p:cNvSpPr>
          <p:nvPr/>
        </p:nvSpPr>
        <p:spPr bwMode="auto">
          <a:xfrm>
            <a:off x="899592" y="2060848"/>
            <a:ext cx="7561014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60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</a:rPr>
              <a:t>群众工作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>
            <a:extLst>
              <a:ext uri="{FF2B5EF4-FFF2-40B4-BE49-F238E27FC236}">
                <a16:creationId xmlns:a16="http://schemas.microsoft.com/office/drawing/2014/main" id="{3C938A2D-5E10-4F7A-984F-C6A4778ECA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908720"/>
            <a:ext cx="5328592" cy="5544616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None/>
              <a:defRPr/>
            </a:pPr>
            <a:r>
              <a:rPr lang="en-US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   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党的工作之一是做群众工作，即宣传教育群众、尊重依靠群众、组织引导群众，通过群众工作以提高群众的思想政治觉悟，调动群众的积极性、创造性，动员群众参加党所领导的各项工作。</a:t>
            </a:r>
            <a:endParaRPr lang="en-US" altLang="zh-CN" sz="2800" b="1" dirty="0">
              <a:latin typeface="华文中宋" panose="02010600040101010101" pitchFamily="2" charset="-122"/>
              <a:ea typeface="华文中宋" panose="0201060004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FD0DEF9B-89C8-46AB-9DDB-22BE96C2F56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6" r="5633"/>
          <a:stretch/>
        </p:blipFill>
        <p:spPr>
          <a:xfrm>
            <a:off x="7088180" y="908720"/>
            <a:ext cx="1948315" cy="547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16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1259633" y="764705"/>
            <a:ext cx="3024336" cy="648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42913" indent="-442913" algn="just" eaLnBrk="1" hangingPunct="1">
              <a:spcBef>
                <a:spcPct val="0"/>
              </a:spcBef>
              <a:buClr>
                <a:srgbClr val="FF00FF"/>
              </a:buClr>
              <a:buFont typeface="Wingdings" panose="05000000000000000000" pitchFamily="2" charset="2"/>
              <a:buChar char="Ø"/>
              <a:defRPr/>
            </a:pPr>
            <a:r>
              <a:rPr lang="zh-CN" altLang="en-US" b="1" dirty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组织群众</a:t>
            </a:r>
            <a:endParaRPr lang="en-US" altLang="zh-CN" b="1" dirty="0">
              <a:solidFill>
                <a:srgbClr val="0000CC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1547664" y="1340766"/>
            <a:ext cx="6840760" cy="4896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None/>
              <a:defRPr/>
            </a:pPr>
            <a:r>
              <a:rPr lang="en-US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   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党支部出面组织群众为单位改革发展</a:t>
            </a: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（</a:t>
            </a:r>
            <a:r>
              <a:rPr lang="zh-CN" altLang="en-US" b="1" dirty="0">
                <a:solidFill>
                  <a:srgbClr val="FF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学生的成人成才</a:t>
            </a: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）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献计献策、参与重大决策</a:t>
            </a: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（</a:t>
            </a:r>
            <a:r>
              <a:rPr lang="zh-CN" altLang="en-US" b="1" dirty="0">
                <a:solidFill>
                  <a:srgbClr val="FF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班委会</a:t>
            </a: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）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、参与基层治理</a:t>
            </a: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（</a:t>
            </a:r>
            <a:r>
              <a:rPr lang="zh-CN" altLang="en-US" b="1" dirty="0">
                <a:solidFill>
                  <a:srgbClr val="FF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学风建设、班级管理</a:t>
            </a: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）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、其他推动中心工作</a:t>
            </a: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（</a:t>
            </a:r>
            <a:r>
              <a:rPr lang="zh-CN" altLang="en-US" b="1" dirty="0">
                <a:solidFill>
                  <a:srgbClr val="FF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学业</a:t>
            </a: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）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完成</a:t>
            </a:r>
            <a:r>
              <a:rPr lang="zh-CN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的举措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，推行党务、政务公开</a:t>
            </a: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（</a:t>
            </a:r>
            <a:r>
              <a:rPr lang="zh-CN" altLang="en-US" b="1" dirty="0">
                <a:solidFill>
                  <a:srgbClr val="FF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接受监督</a:t>
            </a: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）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  <a:cs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29226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1259633" y="764704"/>
            <a:ext cx="3024336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42913" indent="-442913" algn="just" eaLnBrk="1" hangingPunct="1">
              <a:spcBef>
                <a:spcPct val="0"/>
              </a:spcBef>
              <a:buClr>
                <a:srgbClr val="FF00FF"/>
              </a:buClr>
              <a:buFont typeface="Wingdings" panose="05000000000000000000" pitchFamily="2" charset="2"/>
              <a:buChar char="Ø"/>
              <a:defRPr/>
            </a:pPr>
            <a:r>
              <a:rPr lang="zh-CN" altLang="en-US" b="1" dirty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宣传群众</a:t>
            </a:r>
            <a:endParaRPr lang="en-US" altLang="zh-CN" b="1" dirty="0">
              <a:solidFill>
                <a:srgbClr val="0000CC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1331640" y="1340768"/>
            <a:ext cx="6984776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sz="3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通过</a:t>
            </a:r>
            <a:r>
              <a:rPr lang="zh-CN" altLang="zh-CN" sz="3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单独组织师生学习、吸收师生参加党支部学习、组织党员到师生中宣讲、在内部网站或刊物上宣传等形式，组织开展习近平新时代中国特色社会主义思想、党的路线方针政策的学习和宣传教育，上级党组织决议决策的及时学习传达和贯彻落实；</a:t>
            </a:r>
            <a:endParaRPr lang="en-US" altLang="zh-CN" sz="3000" b="1" dirty="0">
              <a:latin typeface="华文中宋" panose="02010600040101010101" pitchFamily="2" charset="-122"/>
              <a:ea typeface="华文中宋" panose="02010600040101010101" pitchFamily="2" charset="-122"/>
              <a:cs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39104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622DF17F-0EA4-4EB0-AB83-E174BC1B74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980728"/>
            <a:ext cx="6984776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zh-CN" sz="3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发现和挖掘师生身边可学习可复制的典型经验、典型人物和典型事迹，充分利用各种宣传平台（板报、刊物、网站、公众号、微信群等）和形式（报告会、座谈交流会、舞台表演等）进行广泛</a:t>
            </a:r>
            <a:r>
              <a:rPr lang="zh-CN" altLang="en-US" sz="3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的</a:t>
            </a:r>
            <a:r>
              <a:rPr lang="zh-CN" altLang="zh-CN" sz="3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宣传。</a:t>
            </a:r>
            <a:endParaRPr lang="en-US" altLang="zh-CN" sz="3000" b="1" dirty="0">
              <a:latin typeface="华文中宋" panose="02010600040101010101" pitchFamily="2" charset="-122"/>
              <a:ea typeface="华文中宋" panose="02010600040101010101" pitchFamily="2" charset="-122"/>
              <a:cs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0126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1259633" y="764704"/>
            <a:ext cx="3024336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42913" indent="-442913" algn="just" eaLnBrk="1" hangingPunct="1">
              <a:spcBef>
                <a:spcPct val="0"/>
              </a:spcBef>
              <a:buClr>
                <a:srgbClr val="FF00FF"/>
              </a:buClr>
              <a:buFont typeface="Wingdings" panose="05000000000000000000" pitchFamily="2" charset="2"/>
              <a:buChar char="Ø"/>
              <a:defRPr/>
            </a:pPr>
            <a:r>
              <a:rPr lang="zh-CN" altLang="en-US" b="1" dirty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凝聚群众</a:t>
            </a:r>
            <a:endParaRPr lang="en-US" altLang="zh-CN" b="1" dirty="0">
              <a:solidFill>
                <a:srgbClr val="0000CC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1619672" y="1340768"/>
            <a:ext cx="6840760" cy="1512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1792288" indent="-1792288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None/>
              <a:defRPr/>
            </a:pPr>
            <a:r>
              <a:rPr lang="zh-CN" altLang="en-US" sz="28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检验标准：</a:t>
            </a:r>
            <a:r>
              <a:rPr lang="zh-CN" altLang="en-US" sz="2800" b="1" dirty="0">
                <a:solidFill>
                  <a:srgbClr val="FF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党支部是否有号召力，普通同学是否愿意跟你讲真话</a:t>
            </a:r>
            <a:endParaRPr lang="en-US" altLang="zh-CN" sz="2800" b="1" dirty="0">
              <a:solidFill>
                <a:srgbClr val="FF00FF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D651CF0-F4A5-4949-A05F-D8E6A72D0F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9672" y="2708920"/>
            <a:ext cx="6840760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sz="28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建立</a:t>
            </a:r>
            <a:r>
              <a:rPr lang="zh-CN" altLang="zh-CN" sz="28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党支部</a:t>
            </a:r>
            <a:r>
              <a:rPr lang="zh-CN" altLang="zh-CN" sz="28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联系</a:t>
            </a:r>
            <a:r>
              <a:rPr lang="zh-CN" altLang="en-US" sz="28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同学</a:t>
            </a:r>
            <a:r>
              <a:rPr lang="zh-CN" altLang="zh-CN" sz="28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的</a:t>
            </a:r>
            <a:r>
              <a:rPr lang="zh-CN" altLang="zh-CN" sz="28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制度</a:t>
            </a:r>
            <a:r>
              <a:rPr lang="zh-CN" altLang="en-US" sz="28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，</a:t>
            </a:r>
            <a:r>
              <a:rPr lang="zh-CN" altLang="zh-CN" sz="28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每名支委</a:t>
            </a:r>
            <a:r>
              <a:rPr lang="zh-CN" altLang="en-US" sz="28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和党员</a:t>
            </a:r>
            <a:r>
              <a:rPr lang="zh-CN" altLang="zh-CN" sz="28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联系几名</a:t>
            </a:r>
            <a:r>
              <a:rPr lang="zh-CN" altLang="en-US" sz="28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同学；</a:t>
            </a:r>
            <a:endParaRPr lang="en-US" altLang="zh-CN" sz="28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zh-CN" sz="28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建立常态化的共建</a:t>
            </a:r>
            <a:r>
              <a:rPr lang="zh-CN" altLang="zh-CN" sz="28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制度</a:t>
            </a:r>
            <a:r>
              <a:rPr lang="zh-CN" altLang="en-US" sz="28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，</a:t>
            </a:r>
            <a:r>
              <a:rPr lang="zh-CN" altLang="zh-CN" sz="28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以</a:t>
            </a:r>
            <a:r>
              <a:rPr lang="zh-CN" altLang="zh-CN" sz="28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党建带动班级建设、团支部建设、社团</a:t>
            </a:r>
            <a:r>
              <a:rPr lang="zh-CN" altLang="zh-CN" sz="28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建设</a:t>
            </a:r>
            <a:r>
              <a:rPr lang="zh-CN" altLang="en-US" sz="28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；</a:t>
            </a:r>
            <a:endParaRPr lang="en-US" altLang="zh-CN" sz="28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zh-CN" sz="28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建立困难同学的帮扶机制</a:t>
            </a:r>
            <a:r>
              <a:rPr lang="zh-CN" altLang="en-US" sz="28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。</a:t>
            </a:r>
            <a:endParaRPr lang="en-US" altLang="zh-CN" sz="28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85154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1475656" y="1340767"/>
            <a:ext cx="6840760" cy="3168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落实党支部联系同学制度，深入同学中及时了解、听取和回应同学的意见和诉</a:t>
            </a:r>
            <a:r>
              <a:rPr lang="zh-CN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求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，维护同学的正当权利和利益</a:t>
            </a:r>
            <a:r>
              <a:rPr lang="zh-CN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；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B2633655-61E8-4689-8AE1-961A65062C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9633" y="764704"/>
            <a:ext cx="3024336" cy="60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42913" indent="-442913" algn="just" eaLnBrk="1" hangingPunct="1">
              <a:spcBef>
                <a:spcPct val="0"/>
              </a:spcBef>
              <a:buClr>
                <a:srgbClr val="FF00FF"/>
              </a:buClr>
              <a:buFont typeface="Wingdings" panose="05000000000000000000" pitchFamily="2" charset="2"/>
              <a:buChar char="Ø"/>
              <a:defRPr/>
            </a:pPr>
            <a:r>
              <a:rPr lang="zh-CN" altLang="en-US" b="1" dirty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服务群众</a:t>
            </a:r>
            <a:endParaRPr lang="en-US" altLang="zh-CN" b="1" dirty="0">
              <a:solidFill>
                <a:srgbClr val="0000CC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F491A718-9A11-4597-9B7D-3C7E589092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2347" y="4653136"/>
            <a:ext cx="5617637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75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1475656" y="980728"/>
            <a:ext cx="6840760" cy="3240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妥善处理和化解各种矛盾，协调各种关系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；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组织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开展党员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志愿</a:t>
            </a:r>
            <a:r>
              <a:rPr lang="zh-CN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服务</a:t>
            </a:r>
            <a:r>
              <a:rPr lang="zh-CN" altLang="en-US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；</a:t>
            </a:r>
            <a:endParaRPr lang="en-US" altLang="zh-CN" b="1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对困难同学</a:t>
            </a:r>
            <a:r>
              <a:rPr lang="zh-CN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开展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慰问和</a:t>
            </a:r>
            <a:r>
              <a:rPr lang="zh-CN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帮扶活动。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  <a:cs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25443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38450</TotalTime>
  <Words>347</Words>
  <Application>Microsoft Office PowerPoint</Application>
  <PresentationFormat>全屏显示(4:3)</PresentationFormat>
  <Paragraphs>17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17" baseType="lpstr">
      <vt:lpstr>等线</vt:lpstr>
      <vt:lpstr>等线 Light</vt:lpstr>
      <vt:lpstr>华文中宋</vt:lpstr>
      <vt:lpstr>宋体</vt:lpstr>
      <vt:lpstr>Arial</vt:lpstr>
      <vt:lpstr>Times New Roman</vt:lpstr>
      <vt:lpstr>Wingdings</vt:lpstr>
      <vt:lpstr>默认设计模板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平安校园</dc:title>
  <dc:creator>User</dc:creator>
  <cp:lastModifiedBy>Windows 用户</cp:lastModifiedBy>
  <cp:revision>2456</cp:revision>
  <cp:lastPrinted>2015-05-15T03:46:38Z</cp:lastPrinted>
  <dcterms:created xsi:type="dcterms:W3CDTF">2013-04-09T07:57:57Z</dcterms:created>
  <dcterms:modified xsi:type="dcterms:W3CDTF">2023-03-04T02:16:01Z</dcterms:modified>
</cp:coreProperties>
</file>