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7"/>
  </p:handoutMasterIdLst>
  <p:sldIdLst>
    <p:sldId id="259" r:id="rId3"/>
    <p:sldId id="743" r:id="rId4"/>
    <p:sldId id="721" r:id="rId5"/>
    <p:sldId id="744" r:id="rId6"/>
    <p:sldId id="722" r:id="rId7"/>
    <p:sldId id="745" r:id="rId8"/>
    <p:sldId id="723" r:id="rId9"/>
    <p:sldId id="724" r:id="rId10"/>
    <p:sldId id="742" r:id="rId11"/>
    <p:sldId id="746" r:id="rId12"/>
    <p:sldId id="725" r:id="rId13"/>
    <p:sldId id="747" r:id="rId14"/>
    <p:sldId id="748" r:id="rId15"/>
    <p:sldId id="726" r:id="rId16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CC"/>
    <a:srgbClr val="3333FF"/>
    <a:srgbClr val="CC3300"/>
    <a:srgbClr val="FF3399"/>
    <a:srgbClr val="FFFFFF"/>
    <a:srgbClr val="66FF33"/>
    <a:srgbClr val="FFFF00"/>
    <a:srgbClr val="FF33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517" autoAdjust="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5D8DF6-554C-46EC-8621-A4900D33FDC6}" type="datetimeFigureOut">
              <a:rPr lang="zh-CN" altLang="en-US"/>
              <a:pPr>
                <a:defRPr/>
              </a:pPr>
              <a:t>2023/1/29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D6E974-C897-4AF2-9129-8F43B581FF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36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7F17-38B7-4ACF-8811-3A9DEA5EBA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9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63A9-ECE2-4D8F-88D2-28EF1482F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98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8A3E-FDD4-44D9-94CF-220D6D0201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6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7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04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4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3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65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06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644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562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8E91E3-FB11-49EA-84BD-BC5D6DA1C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643"/>
            <a:ext cx="2232000" cy="6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57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0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FCCF-9B73-4EC5-9440-08E95E1B7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08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2DC9-7085-4B27-8363-447A52634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08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3B6A-488A-45BB-A1D9-BEE9426053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176C-7525-4A68-A967-09A93F205E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5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6E37-0904-4F8C-BA2C-47705A1E0C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218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491B-A5A0-4708-921B-894C603B0F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05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F48-ECE4-4EEC-A9BD-515AB573CC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内容占位符 3" descr="2副本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921ABC-843D-4788-B599-8E2A2C0E7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107950" y="6375400"/>
            <a:ext cx="86360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31D6724-966A-43CC-995B-ECA6D73C5058}" type="slidenum">
              <a:rPr lang="en-US" altLang="zh-CN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zh-CN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5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899592" y="2060848"/>
            <a:ext cx="756101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三会一课</a:t>
            </a:r>
            <a:endParaRPr lang="zh-CN" altLang="en-US" sz="6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190526" y="299695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会议频率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90526" y="3573016"/>
            <a:ext cx="7272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党小组会一般每月召开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一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次。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87624" y="1340768"/>
            <a:ext cx="727280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党小组会是指全体党小组成员参加的会议或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活动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87624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党小组会的定义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66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D51A950-5E9E-4192-B567-FA76FF167B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412776"/>
            <a:ext cx="727280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组织党员学习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研究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如何落实支部的决议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和工作任务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党员汇报思想和工作情况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开展批评与自我批评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研究选举和发展党员工作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评选优秀党员、讨论对党员的处分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…</a:t>
            </a: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…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87624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党小组会的职责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25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四、党课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90526" y="155679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90526" y="2060848"/>
            <a:ext cx="7272808" cy="230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以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上课讲授的形式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进行党的基本知识和理论、路线方针政策、法律法规、国际国内形势等教育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的称为党课。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90526" y="44371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党课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频率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90526" y="5013176"/>
            <a:ext cx="7272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每季度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至少组织一次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党课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544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7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90526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党课的形式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1412776"/>
            <a:ext cx="727280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专家现场讲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党课；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播放专家讲党课的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视频；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党员领导干部、党支部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书记、党员讲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党课（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党支部书记每年至少讲一次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党课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领导干部应当带头讲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党课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积极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鼓励普通党员讲党课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）。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47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党课统计存在的问题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90526" y="1412776"/>
            <a:ext cx="727280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组织通读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式学习理论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和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文件按党课统计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一次活动请两个人讲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党课按两次党课统计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每个党小组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各组织一次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党课按多次党课统计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199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1854C5F6-4020-45BF-900B-B7E5CBA85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784" y="2348880"/>
            <a:ext cx="446449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支部党员大会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支部委员会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党小组会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党课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63688" y="1340768"/>
            <a:ext cx="547278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三会一课是指</a:t>
            </a:r>
            <a:endParaRPr lang="zh-CN" altLang="en-US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67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、支部党员大会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90526" y="155679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90526" y="2060848"/>
            <a:ext cx="727280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支部党员大会是党支部的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议事决策</a:t>
            </a:r>
            <a:r>
              <a:rPr lang="zh-CN" altLang="zh-CN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机构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，需要全体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参加。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也就是说全体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党员参加的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会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并不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一定都是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515719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会议频率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90526" y="5661248"/>
            <a:ext cx="7272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党员大会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每季度召开一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次。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64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187624" y="1412776"/>
            <a:ext cx="727280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传达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党的路线、方针、政策和上级党组织的决议、指示，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部署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党支部贯彻落实的计划、措施；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听取和审查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党支部委员会的工作报告（含年度工作计划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、工作总结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讨论决定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对党员的表彰表扬、组织处置和纪律处分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87624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支部党员大会的职权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98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87624" y="692696"/>
            <a:ext cx="7128792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讨论和表决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接收预备党员和预备党员转正、延长预备期或者取消预备党员资格；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开展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党支部选举工作，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推荐和选举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出席上级党代会的代表，酝酿推荐上级党委委员和纪委委员候选人；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讨论需由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党员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大会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决定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的其它重要事项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29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二、支部委员会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90526" y="155679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定义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90526" y="2060848"/>
            <a:ext cx="727280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支部委员会是党支部日常工作的领导机构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对党支部重要工作进行讨论、做出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决定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90526" y="44371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会议频率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90526" y="5013176"/>
            <a:ext cx="7272808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支部委员会每月召开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一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次。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267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87624" y="83671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支部委员会的决策程序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187624" y="1412776"/>
            <a:ext cx="741682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一般由支部书记支持会议</a:t>
            </a:r>
            <a:endParaRPr lang="en-US" altLang="zh-CN" sz="3000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议题</a:t>
            </a:r>
            <a:r>
              <a:rPr lang="zh-CN" altLang="en-US" sz="30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提出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人说明议题的背景、建议方案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参会</a:t>
            </a: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人员</a:t>
            </a:r>
            <a:r>
              <a:rPr lang="zh-CN" altLang="en-US" sz="3000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讨论</a:t>
            </a: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（同意、不同意、修改）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主持人进行总结性发言，</a:t>
            </a:r>
            <a:r>
              <a:rPr lang="zh-CN" altLang="en-US" sz="30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提出表决内容</a:t>
            </a:r>
            <a:endParaRPr lang="en-US" altLang="zh-CN" sz="3000" b="1" dirty="0">
              <a:solidFill>
                <a:srgbClr val="FF00FF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进行</a:t>
            </a:r>
            <a:r>
              <a:rPr lang="zh-CN" altLang="en-US" sz="30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表决</a:t>
            </a: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（口头表态、举手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无记名投票）</a:t>
            </a:r>
            <a:endParaRPr lang="en-US" altLang="zh-CN" sz="3000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3000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主持人宣布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表决</a:t>
            </a:r>
            <a:r>
              <a:rPr lang="zh-CN" altLang="en-US" sz="30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结果</a:t>
            </a:r>
            <a:r>
              <a:rPr lang="zh-CN" altLang="en-US" sz="3000" b="1" dirty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，提出</a:t>
            </a:r>
            <a:r>
              <a:rPr lang="zh-CN" altLang="en-US" sz="3000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落实的措施</a:t>
            </a:r>
            <a:endParaRPr lang="en-US" altLang="zh-CN" sz="3000" b="1" dirty="0">
              <a:solidFill>
                <a:srgbClr val="FF00FF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7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87624" y="836712"/>
            <a:ext cx="619268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支部委员会存在的主要问题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187624" y="1412776"/>
            <a:ext cx="7416824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议而不决：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有议题名称，也可能有讨论，但没有结论；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个人说了算：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议题提出、讨论、结论等环节，只有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支部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书记一个人发言；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该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上会不上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会：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积极分子和党员发展对象的确定、年度工作计划、</a:t>
            </a:r>
            <a:r>
              <a:rPr lang="en-US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……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等没有经过支委会讨论。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052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FABE1DA9-F118-490D-B532-BD7DF0B01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三、党小组会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90526" y="1556792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党小组的设立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90526" y="2060848"/>
            <a:ext cx="727280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为了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便于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组织开展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活动，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可以把党支部划分成若干个党小组，并设立党小组组长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187624" y="4365104"/>
            <a:ext cx="568863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党小组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组长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的产生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187624" y="4869160"/>
            <a:ext cx="727280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党小组组长由党支部指定，也可以由所在党小组党员推荐产生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65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38307</TotalTime>
  <Words>600</Words>
  <Application>Microsoft Office PowerPoint</Application>
  <PresentationFormat>全屏显示(4:3)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等线</vt:lpstr>
      <vt:lpstr>等线 Light</vt:lpstr>
      <vt:lpstr>华文中宋</vt:lpstr>
      <vt:lpstr>宋体</vt:lpstr>
      <vt:lpstr>Arial</vt:lpstr>
      <vt:lpstr>Times New Roman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平安校园</dc:title>
  <dc:creator>User</dc:creator>
  <cp:lastModifiedBy>Windows 用户</cp:lastModifiedBy>
  <cp:revision>2475</cp:revision>
  <cp:lastPrinted>2015-05-15T03:46:38Z</cp:lastPrinted>
  <dcterms:created xsi:type="dcterms:W3CDTF">2013-04-09T07:57:57Z</dcterms:created>
  <dcterms:modified xsi:type="dcterms:W3CDTF">2023-01-29T05:16:55Z</dcterms:modified>
</cp:coreProperties>
</file>