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13"/>
  </p:handoutMasterIdLst>
  <p:sldIdLst>
    <p:sldId id="259" r:id="rId3"/>
    <p:sldId id="721" r:id="rId4"/>
    <p:sldId id="749" r:id="rId5"/>
    <p:sldId id="744" r:id="rId6"/>
    <p:sldId id="722" r:id="rId7"/>
    <p:sldId id="750" r:id="rId8"/>
    <p:sldId id="751" r:id="rId9"/>
    <p:sldId id="752" r:id="rId10"/>
    <p:sldId id="745" r:id="rId11"/>
    <p:sldId id="746" r:id="rId12"/>
  </p:sldIdLst>
  <p:sldSz cx="9144000" cy="6858000" type="screen4x3"/>
  <p:notesSz cx="6797675" cy="9926638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33CC33"/>
    <a:srgbClr val="FF00FF"/>
    <a:srgbClr val="3333FF"/>
    <a:srgbClr val="CC3300"/>
    <a:srgbClr val="FF3399"/>
    <a:srgbClr val="FFFFFF"/>
    <a:srgbClr val="66FF33"/>
    <a:srgbClr val="FFFF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517" autoAdjust="0"/>
  </p:normalViewPr>
  <p:slideViewPr>
    <p:cSldViewPr>
      <p:cViewPr varScale="1">
        <p:scale>
          <a:sx n="70" d="100"/>
          <a:sy n="70" d="100"/>
        </p:scale>
        <p:origin x="1056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F5D8DF6-554C-46EC-8621-A4900D33FDC6}" type="datetimeFigureOut">
              <a:rPr lang="zh-CN" altLang="en-US"/>
              <a:pPr>
                <a:defRPr/>
              </a:pPr>
              <a:t>2023/2/16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4D6E974-C897-4AF2-9129-8F43B581FF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936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37F17-38B7-4ACF-8811-3A9DEA5EBAC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19912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F63A9-ECE2-4D8F-88D2-28EF1482F4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1986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88A3E-FDD4-44D9-94CF-220D6D02012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568603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571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0468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46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1136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4865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70690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56449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069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7562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F88E91E3-FB11-49EA-84BD-BC5D6DA1C6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4643"/>
            <a:ext cx="2232000" cy="60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4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5768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301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627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AFCCF-9B73-4EC5-9440-08E95E1B769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6082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A2DC9-7085-4B27-8363-447A526340D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9082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53B6A-488A-45BB-A1D9-BEE94260532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3572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0176C-7525-4A68-A967-09A93F205EF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34524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F6E37-0904-4F8C-BA2C-47705A1E0C3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2188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1491B-A5A0-4708-921B-894C603B0FD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1053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EFF48-ECE4-4EEC-A9BD-515AB573CC4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711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内容占位符 3" descr="2副本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B921ABC-843D-4788-B599-8E2A2C0E7E1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107950" y="6375400"/>
            <a:ext cx="863600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fld id="{131D6724-966A-43CC-995B-ECA6D73C5058}" type="slidenum">
              <a:rPr lang="en-US" altLang="zh-CN" b="1" smtClean="0"/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zh-CN"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251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 txBox="1">
            <a:spLocks noChangeArrowheads="1"/>
          </p:cNvSpPr>
          <p:nvPr/>
        </p:nvSpPr>
        <p:spPr bwMode="auto">
          <a:xfrm>
            <a:off x="899592" y="2060848"/>
            <a:ext cx="7561014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6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主题党日活动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FABE1DA9-F118-490D-B532-BD7DF0B01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836712"/>
            <a:ext cx="6699646" cy="72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4. </a:t>
            </a:r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主题党日活动的组织</a:t>
            </a:r>
            <a:endParaRPr lang="en-US" altLang="zh-CN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259632" y="1412776"/>
            <a:ext cx="7272808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以党支部为单位组织，全体党员参加，党员领导干部以普通党员身份带头参加。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党支部也可以根据党日活动的主题内容扩大参加活动的人员范围，邀请党员发展对象、入党积极分子或群众代表参加。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1171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FABE1DA9-F118-490D-B532-BD7DF0B01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836712"/>
            <a:ext cx="6699646" cy="72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主题党日</a:t>
            </a:r>
            <a:endParaRPr lang="en-US" altLang="zh-CN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259632" y="1484784"/>
            <a:ext cx="7272808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是指党组织在本地区或本单位</a:t>
            </a:r>
            <a:r>
              <a:rPr lang="zh-CN" altLang="zh-CN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固定每个月的某一天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为党组织和党员进行党的活动的</a:t>
            </a:r>
            <a:r>
              <a:rPr lang="zh-CN" altLang="en-US" b="1">
                <a:latin typeface="华文中宋" panose="02010600040101010101" pitchFamily="2" charset="-122"/>
                <a:ea typeface="华文中宋" panose="02010600040101010101" pitchFamily="2" charset="-122"/>
              </a:rPr>
              <a:t>专门时间。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如遇节假日或特殊情况，时间可以提前或延后，原则上前后不超过一周。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642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ABE1DA9-F118-490D-B532-BD7DF0B01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836712"/>
            <a:ext cx="6699646" cy="72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主题党日活动</a:t>
            </a:r>
            <a:endParaRPr lang="en-US" altLang="zh-CN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259632" y="1484784"/>
            <a:ext cx="7272808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在规定的主题党日时间开展主题明确的支部活动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称为主题党日活动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主题党日活动必须</a:t>
            </a:r>
            <a:r>
              <a:rPr lang="zh-CN" altLang="zh-CN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明确主题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，相关的活动围绕着明确的主题展开。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2A9C4ECD-4C64-4606-B802-6E54DB8EDD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735363"/>
            <a:ext cx="4771734" cy="2078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848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1259632" y="1484784"/>
            <a:ext cx="7272808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党中央在《关于推进“两学一做”学习教育常态化制度化的意见》中明确提出“推广党支部主题党日，组织党员在主题党日开展‘三会一课’、交纳党费、参加服务群众等活动”的要求。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活动内容主要有：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BE1DA9-F118-490D-B532-BD7DF0B01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836712"/>
            <a:ext cx="6699646" cy="72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3. </a:t>
            </a:r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主题党日活动的内容</a:t>
            </a:r>
            <a:endParaRPr lang="en-US" altLang="zh-CN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82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0F47A44-38D1-46C9-B64B-8E38823C2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836712"/>
            <a:ext cx="5256584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zh-CN" altLang="en-US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r>
              <a:rPr lang="zh-CN" altLang="zh-CN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开展学习教育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C010266B-883B-4EAE-B930-0CBFB64A52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1412776"/>
            <a:ext cx="7128792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深入学</a:t>
            </a:r>
            <a:r>
              <a:rPr lang="zh-CN" altLang="en-US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习政治理论</a:t>
            </a:r>
            <a:r>
              <a:rPr lang="zh-CN" altLang="zh-CN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，及时传达</a:t>
            </a:r>
            <a:r>
              <a:rPr lang="zh-CN" altLang="en-US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上级</a:t>
            </a:r>
            <a:r>
              <a:rPr lang="zh-CN" altLang="zh-CN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指示精神，把学习教育与落实重点</a:t>
            </a:r>
            <a:r>
              <a:rPr lang="zh-CN" altLang="en-US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工作</a:t>
            </a:r>
            <a:r>
              <a:rPr lang="zh-CN" altLang="zh-CN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任务有机结合</a:t>
            </a:r>
            <a:r>
              <a:rPr lang="zh-CN" altLang="en-US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，提高学习效果；</a:t>
            </a:r>
            <a:endParaRPr lang="en-US" altLang="zh-CN" sz="30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组织重温入党誓词、缅怀先烈等活动，引导党员自觉按时、足额交纳党费，把学习教育与党员的工作、生活和实现实际相结合，不断深化和丰富学习内容。</a:t>
            </a:r>
            <a:endParaRPr lang="en-US" altLang="zh-CN" sz="30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2975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C0F47A44-38D1-46C9-B64B-8E38823C2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836712"/>
            <a:ext cx="460851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zh-CN" altLang="en-US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）开展组织生活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4F7D677C-76BB-4AE1-ACB8-016DAAC78D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1412776"/>
            <a:ext cx="7128792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把开展主题</a:t>
            </a:r>
            <a:r>
              <a:rPr lang="zh-CN" altLang="en-US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党日</a:t>
            </a:r>
            <a:r>
              <a:rPr lang="zh-CN" altLang="zh-CN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活动与落实“三会一课”、民主评议党员等组织生活制度</a:t>
            </a:r>
            <a:r>
              <a:rPr lang="zh-CN" altLang="en-US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相</a:t>
            </a:r>
            <a:r>
              <a:rPr lang="zh-CN" altLang="zh-CN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结合，在主题党日召开支部党员大会、讲党课、召开组织生活会，组织党员开展“党支部建设规范”、“合格党员行为规范”</a:t>
            </a:r>
            <a:r>
              <a:rPr lang="zh-CN" altLang="en-US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等</a:t>
            </a:r>
            <a:r>
              <a:rPr lang="zh-CN" altLang="zh-CN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的大讨论，</a:t>
            </a:r>
            <a:r>
              <a:rPr lang="zh-CN" altLang="en-US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将</a:t>
            </a:r>
            <a:r>
              <a:rPr lang="zh-CN" altLang="zh-CN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讨论结果作为民主评议党员工作的重要依据。</a:t>
            </a:r>
            <a:endParaRPr lang="en-US" altLang="zh-CN" sz="30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6508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C0F47A44-38D1-46C9-B64B-8E38823C2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836712"/>
            <a:ext cx="6264696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zh-CN" altLang="en-US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）开展民主议事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9A608E73-FFE7-4541-859D-B819CE8E9A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1412776"/>
            <a:ext cx="7128792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就发展党员、党建工作经费管理和使用、党费收缴使用和管理、党支部承诺事项等党务公开的内容认真听取意见建议，接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受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党员和群众的监督。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25136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C0F47A44-38D1-46C9-B64B-8E38823C2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836712"/>
            <a:ext cx="6264696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zh-CN" altLang="en-US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r>
              <a:rPr lang="zh-CN" altLang="en-US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）开展志愿服务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6233696B-15B6-4100-8284-23465B3274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1412776"/>
            <a:ext cx="7128792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着眼党员意识提升，组织开展设岗定责、党员代理群众事项、党员进社区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做公益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、结对帮扶等形式多样的活动，组织党员广泛联系服务群众，不断密切党群关系。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0491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C0F47A44-38D1-46C9-B64B-8E38823C2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836712"/>
            <a:ext cx="640871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zh-CN" altLang="en-US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5</a:t>
            </a:r>
            <a:r>
              <a:rPr lang="zh-CN" altLang="en-US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）开展关心关爱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0727E4-6F1D-4561-9887-4A5BDC14D9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1412776"/>
            <a:ext cx="7128792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建立健全党内关怀帮扶机制，组织党员参加献爱心捐献活动、为困难党员群众送温暖、开展谈心谈话、走访慰问、党内表彰等活动，积极营造党内团结向上的良好氛围，不断增强党员的责任感、荣誉感。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1279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38529</TotalTime>
  <Words>488</Words>
  <Application>Microsoft Office PowerPoint</Application>
  <PresentationFormat>全屏显示(4:3)</PresentationFormat>
  <Paragraphs>23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等线</vt:lpstr>
      <vt:lpstr>等线 Light</vt:lpstr>
      <vt:lpstr>华文中宋</vt:lpstr>
      <vt:lpstr>宋体</vt:lpstr>
      <vt:lpstr>Arial</vt:lpstr>
      <vt:lpstr>Times New Roman</vt:lpstr>
      <vt:lpstr>默认设计模板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平安校园</dc:title>
  <dc:creator>User</dc:creator>
  <cp:lastModifiedBy>GGW</cp:lastModifiedBy>
  <cp:revision>2500</cp:revision>
  <cp:lastPrinted>2015-05-15T03:46:38Z</cp:lastPrinted>
  <dcterms:created xsi:type="dcterms:W3CDTF">2013-04-09T07:57:57Z</dcterms:created>
  <dcterms:modified xsi:type="dcterms:W3CDTF">2023-02-16T03:58:26Z</dcterms:modified>
</cp:coreProperties>
</file>